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9" r:id="rId3"/>
    <p:sldId id="258" r:id="rId4"/>
    <p:sldId id="257" r:id="rId5"/>
    <p:sldId id="261" r:id="rId6"/>
    <p:sldId id="267" r:id="rId7"/>
    <p:sldId id="268" r:id="rId8"/>
    <p:sldId id="269" r:id="rId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14" d="100"/>
          <a:sy n="114" d="100"/>
        </p:scale>
        <p:origin x="-1470" y="-3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viewProps" Target="viewProps.xml"/><Relationship Id="rId5" Type="http://schemas.openxmlformats.org/officeDocument/2006/relationships/slide" Target="slides/slide4.xml"/><Relationship Id="rId10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463046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001903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298559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05947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8107310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84969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5977186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82937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382395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6545779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689688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552CA7-2308-4FD0-AA3C-7A2B0FA8020B}" type="datetimeFigureOut">
              <a:rPr lang="en-US" smtClean="0"/>
              <a:t>5/23/2017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432E79F-22AB-4812-8CF8-421DF279514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058239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Day 21 – 1 and 2 sample proportions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8434632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 example</a:t>
            </a:r>
            <a:endParaRPr lang="en-US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381000" y="1524000"/>
                <a:ext cx="8229600" cy="4953000"/>
              </a:xfrm>
            </p:spPr>
            <p:txBody>
              <a:bodyPr>
                <a:normAutofit fontScale="925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Is smoking less common among pregnant women in NC than the general population of women? Nationally, about 13% of women smoke.  </a:t>
                </a:r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1: Set up hypotheses</a:t>
                </a:r>
              </a:p>
              <a:p>
                <a:pPr>
                  <a:lnSpc>
                    <a:spcPct val="110000"/>
                  </a:lnSpc>
                </a:pPr>
                <a:r>
                  <a:rPr lang="en-US" sz="2400" dirty="0" smtClean="0"/>
                  <a:t>Step 2: Set up sampling distribution (Sketching the curve, finding p and n and SE)</a:t>
                </a:r>
              </a:p>
              <a:p>
                <a:pPr marL="0" indent="0">
                  <a:lnSpc>
                    <a:spcPct val="110000"/>
                  </a:lnSpc>
                  <a:buNone/>
                </a:pPr>
                <a:endParaRPr lang="en-US" sz="240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3: Find the p-value of the sample proportion </a:t>
                </a:r>
                <a14:m>
                  <m:oMath xmlns:m="http://schemas.openxmlformats.org/officeDocument/2006/math">
                    <m:acc>
                      <m:accPr>
                        <m:chr m:val="̂"/>
                        <m:ctrlPr>
                          <a:rPr lang="en-US" sz="2400" i="1" smtClean="0">
                            <a:latin typeface="Cambria Math"/>
                          </a:rPr>
                        </m:ctrlPr>
                      </m:accPr>
                      <m:e>
                        <m:r>
                          <a:rPr lang="en-US" sz="2400" b="0" i="1" smtClean="0">
                            <a:latin typeface="Cambria Math"/>
                          </a:rPr>
                          <m:t>𝑝</m:t>
                        </m:r>
                      </m:e>
                    </m:acc>
                  </m:oMath>
                </a14:m>
                <a:endParaRPr lang="en-US" sz="2400" dirty="0" smtClean="0"/>
              </a:p>
              <a:p>
                <a:pPr>
                  <a:lnSpc>
                    <a:spcPct val="200000"/>
                  </a:lnSpc>
                </a:pPr>
                <a:r>
                  <a:rPr lang="en-US" sz="2400" dirty="0" smtClean="0"/>
                  <a:t>Step 4:  Draw conclusions</a:t>
                </a:r>
                <a:endParaRPr lang="en-US" sz="24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381000" y="1524000"/>
                <a:ext cx="8229600" cy="4953000"/>
              </a:xfrm>
              <a:blipFill rotWithShape="1">
                <a:blip r:embed="rId2"/>
                <a:stretch>
                  <a:fillRect l="-1778" t="-1476" r="-2296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20090719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Your turn – 5 minutes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500" dirty="0" smtClean="0"/>
              <a:t>Approximately </a:t>
            </a:r>
            <a:r>
              <a:rPr lang="en-US" sz="2500" dirty="0"/>
              <a:t>8%* of pregnant women in the US reported smoking in 2014.  Is the rate of smoking higher than this in NC for women 35 and under?</a:t>
            </a:r>
          </a:p>
          <a:p>
            <a:r>
              <a:rPr lang="en-US" sz="2500" dirty="0"/>
              <a:t>Clearly label your hypothesis testing steps and include an appropriate graph.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79439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Do </a:t>
            </a:r>
            <a:r>
              <a:rPr lang="en-US" sz="3600" dirty="0" smtClean="0"/>
              <a:t>smoking mothers give birth </a:t>
            </a:r>
            <a:r>
              <a:rPr lang="en-US" sz="3600" dirty="0"/>
              <a:t>to a </a:t>
            </a:r>
            <a:r>
              <a:rPr lang="en-US" sz="3600" dirty="0" smtClean="0"/>
              <a:t>higher proportion </a:t>
            </a:r>
            <a:r>
              <a:rPr lang="en-US" sz="3600" dirty="0"/>
              <a:t>of </a:t>
            </a:r>
            <a:r>
              <a:rPr lang="en-US" sz="3600" dirty="0" smtClean="0"/>
              <a:t>low-weight babies</a:t>
            </a:r>
            <a:r>
              <a:rPr lang="en-US" sz="36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0"/>
                <a:ext cx="8229600" cy="4419599"/>
              </a:xfrm>
            </p:spPr>
            <p:txBody>
              <a:bodyPr>
                <a:noAutofit/>
              </a:bodyPr>
              <a:lstStyle/>
              <a:p>
                <a:pPr fontAlgn="base"/>
                <a:r>
                  <a:rPr lang="en-US" sz="2800" dirty="0" smtClean="0"/>
                  <a:t>Find the proportion of low-weight babies from smoker mothers.</a:t>
                </a:r>
              </a:p>
              <a:p>
                <a:pPr fontAlgn="base"/>
                <a:r>
                  <a:rPr lang="en-US" sz="2800" dirty="0"/>
                  <a:t>Find the proportion of low-weight babies from non-smoker mothers.</a:t>
                </a:r>
              </a:p>
              <a:p>
                <a:pPr fontAlgn="base"/>
                <a:r>
                  <a:rPr lang="en-US" sz="2800" dirty="0"/>
                  <a:t>Find</a:t>
                </a:r>
                <a:r>
                  <a:rPr lang="en-US" sz="2800" dirty="0" smtClean="0"/>
                  <a:t>: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𝑠𝑚𝑜𝑘𝑒𝑟</m:t>
                        </m:r>
                      </m:sub>
                    </m:sSub>
                    <m:r>
                      <a:rPr lang="en-US" sz="2800" b="0" i="1" smtClean="0"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800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800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800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800" b="0" i="1" smtClean="0">
                            <a:latin typeface="Cambria Math"/>
                          </a:rPr>
                          <m:t>𝑛𝑜𝑛</m:t>
                        </m:r>
                        <m:r>
                          <a:rPr lang="en-US" sz="2800" b="0" i="1" smtClean="0">
                            <a:latin typeface="Cambria Math"/>
                          </a:rPr>
                          <m:t>−</m:t>
                        </m:r>
                        <m:r>
                          <a:rPr lang="en-US" sz="2800" b="0" i="1" smtClean="0">
                            <a:latin typeface="Cambria Math"/>
                          </a:rPr>
                          <m:t>𝑠𝑚𝑜𝑘𝑒𝑟</m:t>
                        </m:r>
                      </m:sub>
                    </m:sSub>
                  </m:oMath>
                </a14:m>
                <a:endParaRPr lang="en-US" sz="2800" dirty="0"/>
              </a:p>
              <a:p>
                <a:pPr fontAlgn="base"/>
                <a:r>
                  <a:rPr lang="en-US" sz="2800" dirty="0"/>
                  <a:t>The standard error for the confidence interval is</a:t>
                </a:r>
                <a:r>
                  <a:rPr lang="en-US" sz="2800" dirty="0" smtClean="0"/>
                  <a:t>:</a:t>
                </a:r>
              </a:p>
              <a:p>
                <a:pPr marL="0" indent="0" fontAlgn="base">
                  <a:buNone/>
                </a:pPr>
                <a:r>
                  <a:rPr lang="en-US" sz="2800" dirty="0" smtClean="0"/>
                  <a:t> </a:t>
                </a:r>
              </a:p>
              <a:p>
                <a:pPr marL="0" indent="0" fontAlgn="base">
                  <a:buNone/>
                </a:pPr>
                <a:endParaRPr lang="en-US" sz="2800" dirty="0"/>
              </a:p>
              <a:p>
                <a:pPr fontAlgn="base"/>
                <a:r>
                  <a:rPr lang="en-US" sz="2800" dirty="0" smtClean="0"/>
                  <a:t>Build </a:t>
                </a:r>
                <a:r>
                  <a:rPr lang="en-US" sz="2800" dirty="0"/>
                  <a:t>a 95% Confidence Interval for the difference</a:t>
                </a:r>
              </a:p>
              <a:p>
                <a:endParaRPr lang="en-US" sz="2800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0"/>
                <a:ext cx="8229600" cy="4419599"/>
              </a:xfrm>
              <a:blipFill rotWithShape="1">
                <a:blip r:embed="rId2"/>
                <a:stretch>
                  <a:fillRect l="-1259" t="-1243" b="-4558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1026" name="Picture 2" descr="https://lh4.googleusercontent.com/BJiQ2CaZ3dYpeCgiDc7JCjjFFHfk9RAb7ltxe9_PU2CPba5qW4Xi1Vq74Gz98w34MnJStkW0k03Rhh_n2J4Z3bxW5JtwZUk9mO-7VwO0sm-ApU56-1sAnt-2NESVKcl6KJsXrpliaW4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47800" y="4553401"/>
            <a:ext cx="4793541" cy="8191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24168335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sz="3600" dirty="0"/>
              <a:t>Do </a:t>
            </a:r>
            <a:r>
              <a:rPr lang="en-US" sz="3600" dirty="0" smtClean="0"/>
              <a:t>smoking mothers give birth </a:t>
            </a:r>
            <a:r>
              <a:rPr lang="en-US" sz="3600" dirty="0"/>
              <a:t>to a </a:t>
            </a:r>
            <a:r>
              <a:rPr lang="en-US" sz="3600" dirty="0" smtClean="0"/>
              <a:t>higher proportion </a:t>
            </a:r>
            <a:r>
              <a:rPr lang="en-US" sz="3600" dirty="0"/>
              <a:t>of </a:t>
            </a:r>
            <a:r>
              <a:rPr lang="en-US" sz="3600" dirty="0" smtClean="0"/>
              <a:t>low-weight babies</a:t>
            </a:r>
            <a:r>
              <a:rPr lang="en-US" sz="3600" dirty="0"/>
              <a:t>?</a:t>
            </a: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457200" y="1600201"/>
                <a:ext cx="8229600" cy="4038600"/>
              </a:xfrm>
            </p:spPr>
            <p:txBody>
              <a:bodyPr>
                <a:normAutofit fontScale="85000" lnSpcReduction="20000"/>
              </a:bodyPr>
              <a:lstStyle/>
              <a:p>
                <a:pPr marL="0" indent="0">
                  <a:buNone/>
                </a:pPr>
                <a:r>
                  <a:rPr lang="en-US" dirty="0" smtClean="0"/>
                  <a:t>Now for a hypothesis test:</a:t>
                </a:r>
                <a:endParaRPr lang="en-US" b="0" dirty="0" smtClean="0">
                  <a:effectLst/>
                </a:endParaRPr>
              </a:p>
              <a:p>
                <a:pPr fontAlgn="base"/>
                <a:r>
                  <a:rPr lang="en-US" dirty="0"/>
                  <a:t>Null Hypothesis:</a:t>
                </a:r>
              </a:p>
              <a:p>
                <a:pPr fontAlgn="base"/>
                <a:r>
                  <a:rPr lang="en-US" dirty="0"/>
                  <a:t>Alternative Hypothesis:</a:t>
                </a:r>
              </a:p>
              <a:p>
                <a:pPr fontAlgn="base"/>
                <a:r>
                  <a:rPr lang="en-US" dirty="0"/>
                  <a:t>Since we are assuming that the two populations are identical we need to build a </a:t>
                </a:r>
                <a:r>
                  <a:rPr lang="en-US" dirty="0" smtClean="0"/>
                  <a:t>standard error based </a:t>
                </a:r>
                <a:r>
                  <a:rPr lang="en-US" dirty="0"/>
                  <a:t>on the </a:t>
                </a:r>
                <a:r>
                  <a:rPr lang="en-US" i="1" dirty="0"/>
                  <a:t>pooled proportion</a:t>
                </a:r>
                <a:r>
                  <a:rPr lang="en-US" dirty="0"/>
                  <a:t>:</a:t>
                </a:r>
              </a:p>
              <a:p>
                <a:pPr lvl="1" fontAlgn="base"/>
                <a:r>
                  <a:rPr lang="en-US" dirty="0"/>
                  <a:t>Find the proportion of </a:t>
                </a:r>
                <a:r>
                  <a:rPr lang="en-US" dirty="0" smtClean="0"/>
                  <a:t>all babies in the sample (smokers and non-smokers) that </a:t>
                </a:r>
                <a:r>
                  <a:rPr lang="en-US" dirty="0"/>
                  <a:t>had </a:t>
                </a:r>
                <a:r>
                  <a:rPr lang="en-US" dirty="0" smtClean="0"/>
                  <a:t>low-weight. </a:t>
                </a:r>
                <a:r>
                  <a:rPr lang="en-US" dirty="0"/>
                  <a:t> Call this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b="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 smtClean="0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b="0" i="1" smtClean="0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b="0" i="1" smtClean="0">
                            <a:latin typeface="Cambria Math"/>
                          </a:rPr>
                          <m:t>𝑝𝑜𝑜𝑙𝑒𝑑</m:t>
                        </m:r>
                      </m:sub>
                    </m:sSub>
                  </m:oMath>
                </a14:m>
                <a:endParaRPr lang="en-US" dirty="0"/>
              </a:p>
              <a:p>
                <a:r>
                  <a:rPr lang="en-US" dirty="0"/>
                  <a:t>The standard error for the hypothesis test is:</a:t>
                </a:r>
                <a:br>
                  <a:rPr lang="en-US" dirty="0"/>
                </a:br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457200" y="1600201"/>
                <a:ext cx="8229600" cy="4038600"/>
              </a:xfrm>
              <a:blipFill rotWithShape="1">
                <a:blip r:embed="rId2"/>
                <a:stretch>
                  <a:fillRect l="-1333" t="-3021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2050" name="Picture 2" descr="https://lh4.googleusercontent.com/APionyzvKTlKBIwvpNnNIrN2U_uD45VbxOGmhCxBZr5ViXHdJqaGmc0CpAULTjZ853MFcm-eU_O4ydbuqD9bJjhmWBvkmCnAis32fD3Zz4JOoZ_OK6XPhaU1VYtgi9UzkjOebvNF4KM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66800" y="5457371"/>
            <a:ext cx="7016744" cy="97155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400284484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543324"/>
            <a:ext cx="3638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smoking mothers give birth to a higher proportion of low-weight babies?</a:t>
            </a:r>
            <a:endParaRPr lang="en-US" sz="3200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" name="Content Placeholder 2"/>
              <p:cNvSpPr>
                <a:spLocks noGrp="1"/>
              </p:cNvSpPr>
              <p:nvPr>
                <p:ph idx="1"/>
              </p:nvPr>
            </p:nvSpPr>
            <p:spPr>
              <a:xfrm>
                <a:off x="152400" y="1447800"/>
                <a:ext cx="6705600" cy="4724400"/>
              </a:xfrm>
            </p:spPr>
            <p:txBody>
              <a:bodyPr>
                <a:normAutofit/>
              </a:bodyPr>
              <a:lstStyle/>
              <a:p>
                <a:pPr marL="0" indent="0">
                  <a:buNone/>
                </a:pPr>
                <a:r>
                  <a:rPr lang="en-US" sz="2700" dirty="0" smtClean="0">
                    <a:solidFill>
                      <a:srgbClr val="FF0000"/>
                    </a:solidFill>
                  </a:rPr>
                  <a:t>Step 1: Hypotheses:</a:t>
                </a: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𝑂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𝑠𝑚𝑜𝑘𝑒𝑟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𝑛𝑜𝑛𝑠𝑚𝑜𝑘𝑒𝑟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=0</m:t>
                      </m:r>
                    </m:oMath>
                  </m:oMathPara>
                </a14:m>
                <a:endParaRPr lang="en-US" sz="27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𝐻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𝐴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:</m:t>
                      </m:r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𝑠𝑚𝑜𝑘𝑒𝑟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−</m:t>
                      </m:r>
                      <m:sSub>
                        <m:sSubPr>
                          <m:ctrlP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</m:ctrlPr>
                        </m:sSubPr>
                        <m:e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𝑝</m:t>
                          </m:r>
                        </m:e>
                        <m:sub>
                          <m:r>
                            <a:rPr lang="en-US" sz="2700" i="1">
                              <a:solidFill>
                                <a:srgbClr val="FF0000"/>
                              </a:solidFill>
                              <a:latin typeface="Cambria Math"/>
                            </a:rPr>
                            <m:t>𝑛𝑜𝑛𝑠𝑚𝑜𝑘𝑒𝑟</m:t>
                          </m:r>
                        </m:sub>
                      </m:sSub>
                      <m:r>
                        <a:rPr lang="en-US" sz="2700" i="1">
                          <a:solidFill>
                            <a:srgbClr val="FF0000"/>
                          </a:solidFill>
                          <a:latin typeface="Cambria Math"/>
                        </a:rPr>
                        <m:t>&gt;0</m:t>
                      </m:r>
                    </m:oMath>
                  </m:oMathPara>
                </a14:m>
                <a:endParaRPr lang="en-US" sz="27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r>
                  <a:rPr lang="en-US" sz="2700" dirty="0">
                    <a:solidFill>
                      <a:srgbClr val="FF0000"/>
                    </a:solidFill>
                  </a:rPr>
                  <a:t>Step 2: Sampling Distribution:</a:t>
                </a:r>
              </a:p>
              <a:p>
                <a:pPr marL="0" indent="0">
                  <a:buNone/>
                </a:pPr>
                <a:r>
                  <a:rPr lang="en-US" sz="2700" b="0" dirty="0" smtClean="0">
                    <a:solidFill>
                      <a:srgbClr val="FF0000"/>
                    </a:solidFill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r>
                      <a:rPr lang="en-US" sz="2700" i="1">
                        <a:solidFill>
                          <a:srgbClr val="FF0000"/>
                        </a:solidFill>
                        <a:latin typeface="Cambria Math"/>
                      </a:rPr>
                      <m:t>𝑆𝐸</m:t>
                    </m:r>
                    <m:r>
                      <a:rPr lang="en-US" sz="27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ad>
                      <m:radPr>
                        <m:degHide m:val="on"/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radPr>
                      <m:deg/>
                      <m:e>
                        <m:f>
                          <m:fPr>
                            <m:ctrlP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𝑝𝑜𝑜𝑙𝑒𝑑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7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7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𝑝𝑜𝑜𝑙𝑒𝑑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</m:t>
                                </m:r>
                              </m:sub>
                            </m:sSub>
                          </m:den>
                        </m:f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+</m:t>
                        </m:r>
                        <m:f>
                          <m:fPr>
                            <m:ctrlP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fPr>
                          <m:num>
                            <m:sSub>
                              <m:sSub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acc>
                                  <m:accPr>
                                    <m:chr m:val="̂"/>
                                    <m:ctrlP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accPr>
                                  <m:e>
                                    <m: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</m:t>
                                    </m:r>
                                  </m:e>
                                </m:acc>
                              </m:e>
                              <m:sub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𝑝𝑜𝑜𝑙𝑒𝑑</m:t>
                                </m:r>
                              </m:sub>
                            </m:sSub>
                            <m:d>
                              <m:d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dPr>
                              <m:e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1−</m:t>
                                </m:r>
                                <m:sSub>
                                  <m:sSubPr>
                                    <m:ctrlP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</m:ctrlPr>
                                  </m:sSubPr>
                                  <m:e>
                                    <m:acc>
                                      <m:accPr>
                                        <m:chr m:val="̂"/>
                                        <m:ctrlPr>
                                          <a:rPr lang="en-US" sz="27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</m:ctrlPr>
                                      </m:accPr>
                                      <m:e>
                                        <m:r>
                                          <a:rPr lang="en-US" sz="2700" i="1">
                                            <a:solidFill>
                                              <a:srgbClr val="FF0000"/>
                                            </a:solidFill>
                                            <a:latin typeface="Cambria Math"/>
                                          </a:rPr>
                                          <m:t>𝑝</m:t>
                                        </m:r>
                                      </m:e>
                                    </m:acc>
                                  </m:e>
                                  <m:sub>
                                    <m:r>
                                      <a:rPr lang="en-US" sz="2700" i="1">
                                        <a:solidFill>
                                          <a:srgbClr val="FF0000"/>
                                        </a:solidFill>
                                        <a:latin typeface="Cambria Math"/>
                                      </a:rPr>
                                      <m:t>𝑝𝑜𝑜𝑙𝑒𝑑</m:t>
                                    </m:r>
                                  </m:sub>
                                </m:sSub>
                              </m:e>
                            </m:d>
                          </m:num>
                          <m:den>
                            <m:sSub>
                              <m:sSubPr>
                                <m:ctrlP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</m:ctrlPr>
                              </m:sSubPr>
                              <m:e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𝑛</m:t>
                                </m:r>
                              </m:e>
                              <m:sub>
                                <m:r>
                                  <a:rPr lang="en-US" sz="2700" i="1">
                                    <a:solidFill>
                                      <a:srgbClr val="FF0000"/>
                                    </a:solidFill>
                                    <a:latin typeface="Cambria Math"/>
                                  </a:rPr>
                                  <m:t>2</m:t>
                                </m:r>
                              </m:sub>
                            </m:sSub>
                          </m:den>
                        </m:f>
                      </m:e>
                    </m:rad>
                  </m:oMath>
                </a14:m>
                <a:endParaRPr lang="en-US" sz="2700" dirty="0">
                  <a:solidFill>
                    <a:srgbClr val="FF0000"/>
                  </a:solidFill>
                </a:endParaRPr>
              </a:p>
              <a:p>
                <a:pPr marL="0" indent="0">
                  <a:buNone/>
                </a:pPr>
                <a:endParaRPr lang="en-US" sz="2700" i="1" dirty="0" smtClean="0">
                  <a:solidFill>
                    <a:srgbClr val="FF0000"/>
                  </a:solidFill>
                  <a:latin typeface="Cambria Math"/>
                </a:endParaRPr>
              </a:p>
              <a:p>
                <a:pPr marL="0" indent="0">
                  <a:buNone/>
                </a:pPr>
                <a:r>
                  <a:rPr lang="en-US" sz="2700" i="1" dirty="0">
                    <a:solidFill>
                      <a:srgbClr val="FF0000"/>
                    </a:solidFill>
                    <a:latin typeface="Cambria Math"/>
                  </a:rPr>
                  <a:t> </a:t>
                </a:r>
                <a14:m>
                  <m:oMath xmlns:m="http://schemas.openxmlformats.org/officeDocument/2006/math">
                    <m:r>
                      <a:rPr lang="en-US" sz="270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𝑠𝑚𝑜𝑘𝑒𝑟</m:t>
                        </m:r>
                      </m:sub>
                    </m:sSub>
                    <m:r>
                      <a:rPr lang="en-US" sz="2700" i="1">
                        <a:solidFill>
                          <a:srgbClr val="FF0000"/>
                        </a:solidFill>
                        <a:latin typeface="Cambria Math"/>
                      </a:rPr>
                      <m:t>−</m:t>
                    </m:r>
                    <m:sSub>
                      <m:sSubPr>
                        <m:ctrlP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700" i="1">
                                <a:solidFill>
                                  <a:srgbClr val="FF0000"/>
                                </a:solidFill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700" i="1">
                            <a:solidFill>
                              <a:srgbClr val="FF0000"/>
                            </a:solidFill>
                            <a:latin typeface="Cambria Math"/>
                          </a:rPr>
                          <m:t>𝑛𝑜𝑛𝑠𝑚𝑜𝑘𝑒𝑟</m:t>
                        </m:r>
                      </m:sub>
                    </m:sSub>
                    <m:r>
                      <a:rPr lang="en-US" sz="2700" i="1">
                        <a:solidFill>
                          <a:srgbClr val="FF0000"/>
                        </a:solidFill>
                        <a:latin typeface="Cambria Math"/>
                      </a:rPr>
                      <m:t>=</m:t>
                    </m:r>
                    <m:r>
                      <a:rPr lang="en-US" sz="2700" b="0" i="1" smtClean="0">
                        <a:solidFill>
                          <a:srgbClr val="FF0000"/>
                        </a:solidFill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3" name="Content Placeholder 2"/>
              <p:cNvSpPr>
                <a:spLocks noGrp="1" noRot="1" noChangeAspect="1" noMove="1" noResize="1" noEditPoints="1" noAdjustHandles="1" noChangeArrowheads="1" noChangeShapeType="1" noTextEdit="1"/>
              </p:cNvSpPr>
              <p:nvPr>
                <p:ph idx="1"/>
              </p:nvPr>
            </p:nvSpPr>
            <p:spPr>
              <a:xfrm>
                <a:off x="152400" y="1447800"/>
                <a:ext cx="6705600" cy="4724400"/>
              </a:xfrm>
              <a:blipFill rotWithShape="1">
                <a:blip r:embed="rId3"/>
                <a:stretch>
                  <a:fillRect l="-1636" t="-1032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4" name="Rectangle 3"/>
              <p:cNvSpPr/>
              <p:nvPr/>
            </p:nvSpPr>
            <p:spPr>
              <a:xfrm>
                <a:off x="6248400" y="1676400"/>
                <a:ext cx="2895600" cy="2590800"/>
              </a:xfrm>
              <a:prstGeom prst="rect">
                <a:avLst/>
              </a:prstGeom>
            </p:spPr>
            <p:style>
              <a:lnRef idx="2">
                <a:schemeClr val="accent1"/>
              </a:lnRef>
              <a:fillRef idx="1">
                <a:schemeClr val="lt1"/>
              </a:fillRef>
              <a:effectRef idx="0">
                <a:schemeClr val="accent1"/>
              </a:effectRef>
              <a:fontRef idx="minor">
                <a:schemeClr val="dk1"/>
              </a:fontRef>
            </p:style>
            <p:txBody>
              <a:bodyPr rtlCol="0" anchor="ctr"/>
              <a:lstStyle/>
              <a:p>
                <a:r>
                  <a:rPr lang="en-US" sz="2000" dirty="0" smtClean="0"/>
                  <a:t>Things we know: 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 smtClean="0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𝑠𝑚𝑜𝑘𝑒𝑟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𝑠𝑚𝑜𝑘𝑒𝑟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dirty="0"/>
                  <a:t> </a:t>
                </a:r>
                <a:endParaRPr lang="en-US" sz="2400" dirty="0" smtClean="0"/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sz="2400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sz="2400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𝑛𝑜𝑛𝑠𝑚𝑜𝑘𝑒𝑟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</m:oMath>
                </a14:m>
                <a:r>
                  <a:rPr lang="en-US" sz="2400" i="1" dirty="0" smtClean="0">
                    <a:latin typeface="Cambria Math"/>
                  </a:rPr>
                  <a:t> </a:t>
                </a:r>
              </a:p>
              <a:p>
                <a14:m>
                  <m:oMath xmlns:m="http://schemas.openxmlformats.org/officeDocument/2006/math">
                    <m:sSub>
                      <m:sSubPr>
                        <m:ctrlPr>
                          <a:rPr lang="en-US" sz="2400" i="1">
                            <a:latin typeface="Cambria Math"/>
                          </a:rPr>
                        </m:ctrlPr>
                      </m:sSubPr>
                      <m:e>
                        <m:r>
                          <a:rPr lang="en-US" sz="2400" i="1">
                            <a:latin typeface="Cambria Math"/>
                          </a:rPr>
                          <m:t>𝑛</m:t>
                        </m:r>
                      </m:e>
                      <m:sub>
                        <m:r>
                          <a:rPr lang="en-US" sz="2400" i="1">
                            <a:latin typeface="Cambria Math"/>
                          </a:rPr>
                          <m:t>𝑛𝑜𝑛𝑠𝑚𝑜𝑘𝑒𝑟</m:t>
                        </m:r>
                      </m:sub>
                    </m:sSub>
                    <m:r>
                      <a:rPr lang="en-US" sz="2400" i="1">
                        <a:latin typeface="Cambria Math"/>
                      </a:rPr>
                      <m:t>=</m:t>
                    </m:r>
                    <m:r>
                      <a:rPr lang="en-US" sz="2400" b="0" i="1" smtClean="0">
                        <a:latin typeface="Cambria Math"/>
                      </a:rPr>
                      <m:t> </m:t>
                    </m:r>
                  </m:oMath>
                </a14:m>
                <a:r>
                  <a:rPr lang="en-US" sz="2400" b="0" i="1" dirty="0" smtClean="0">
                    <a:latin typeface="Cambria Math"/>
                  </a:rPr>
                  <a:t> </a:t>
                </a:r>
              </a:p>
              <a:p>
                <a:r>
                  <a:rPr lang="en-US" dirty="0" smtClean="0"/>
                  <a:t> </a:t>
                </a:r>
                <a14:m>
                  <m:oMath xmlns:m="http://schemas.openxmlformats.org/officeDocument/2006/math">
                    <m:sSub>
                      <m:sSubPr>
                        <m:ctrlPr>
                          <a:rPr lang="en-US" i="1">
                            <a:latin typeface="Cambria Math"/>
                          </a:rPr>
                        </m:ctrlPr>
                      </m:sSubPr>
                      <m:e>
                        <m:acc>
                          <m:accPr>
                            <m:chr m:val="̂"/>
                            <m:ctrlPr>
                              <a:rPr lang="en-US" i="1">
                                <a:latin typeface="Cambria Math"/>
                              </a:rPr>
                            </m:ctrlPr>
                          </m:accPr>
                          <m:e>
                            <m:r>
                              <a:rPr lang="en-US" i="1">
                                <a:latin typeface="Cambria Math"/>
                              </a:rPr>
                              <m:t>𝑝</m:t>
                            </m:r>
                          </m:e>
                        </m:acc>
                      </m:e>
                      <m:sub>
                        <m:r>
                          <a:rPr lang="en-US" i="1">
                            <a:latin typeface="Cambria Math"/>
                          </a:rPr>
                          <m:t>𝑝𝑜𝑜𝑙𝑒𝑑</m:t>
                        </m:r>
                      </m:sub>
                    </m:sSub>
                    <m:r>
                      <a:rPr lang="en-US" i="1">
                        <a:latin typeface="Cambria Math"/>
                      </a:rPr>
                      <m:t>=</m:t>
                    </m:r>
                    <m:r>
                      <a:rPr lang="en-US" b="0" i="1" smtClean="0">
                        <a:latin typeface="Cambria Math"/>
                      </a:rPr>
                      <m:t> </m:t>
                    </m:r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4" name="Rectangle 3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6248400" y="1676400"/>
                <a:ext cx="2895600" cy="2590800"/>
              </a:xfrm>
              <a:prstGeom prst="rect">
                <a:avLst/>
              </a:prstGeom>
              <a:blipFill rotWithShape="1">
                <a:blip r:embed="rId4"/>
                <a:stretch>
                  <a:fillRect l="-167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232124345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0200" y="5543324"/>
            <a:ext cx="3638550" cy="1323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Autofit/>
          </a:bodyPr>
          <a:lstStyle/>
          <a:p>
            <a:r>
              <a:rPr lang="en-US" sz="3200" dirty="0" smtClean="0"/>
              <a:t>Do smoking mothers give birth to a higher proportion of low-weight babies?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52400" y="1447800"/>
            <a:ext cx="6096000" cy="472440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sz="2700" dirty="0" smtClean="0">
                <a:solidFill>
                  <a:srgbClr val="FF0000"/>
                </a:solidFill>
              </a:rPr>
              <a:t>Step 3: p-value</a:t>
            </a:r>
          </a:p>
          <a:p>
            <a:r>
              <a:rPr lang="en-US" sz="2600" dirty="0" smtClean="0">
                <a:solidFill>
                  <a:srgbClr val="FF0000"/>
                </a:solidFill>
              </a:rPr>
              <a:t>  p-value =</a:t>
            </a:r>
          </a:p>
          <a:p>
            <a:endParaRPr lang="en-US" sz="2600" dirty="0">
              <a:solidFill>
                <a:srgbClr val="FF0000"/>
              </a:solidFill>
            </a:endParaRPr>
          </a:p>
          <a:p>
            <a:pPr marL="0" indent="0">
              <a:buNone/>
            </a:pPr>
            <a:r>
              <a:rPr lang="en-US" sz="2800" dirty="0">
                <a:solidFill>
                  <a:srgbClr val="FF0000"/>
                </a:solidFill>
              </a:rPr>
              <a:t>Step 4: Conclusion:</a:t>
            </a:r>
          </a:p>
          <a:p>
            <a:r>
              <a:rPr lang="en-US" sz="2800" dirty="0">
                <a:solidFill>
                  <a:srgbClr val="FF0000"/>
                </a:solidFill>
              </a:rPr>
              <a:t>With a p-value </a:t>
            </a:r>
            <a:r>
              <a:rPr lang="en-US" sz="2800" dirty="0" smtClean="0">
                <a:solidFill>
                  <a:srgbClr val="FF0000"/>
                </a:solidFill>
              </a:rPr>
              <a:t>of…  we conclude that…</a:t>
            </a:r>
            <a:endParaRPr lang="en-US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6232290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Surprised by the results?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Why is this?  Variability in birth weight comes from many factors.  While smoking might be one factor, it is not a strong enough factor to see a difference in this data set.  </a:t>
            </a:r>
            <a:endParaRPr lang="en-US" dirty="0" smtClean="0"/>
          </a:p>
          <a:p>
            <a:r>
              <a:rPr lang="en-US" dirty="0" smtClean="0"/>
              <a:t>A </a:t>
            </a:r>
            <a:r>
              <a:rPr lang="en-US" dirty="0"/>
              <a:t>primary goal of statistics is to find </a:t>
            </a:r>
            <a:r>
              <a:rPr lang="en-US" dirty="0">
                <a:solidFill>
                  <a:srgbClr val="0070C0"/>
                </a:solidFill>
              </a:rPr>
              <a:t>“signals in the noise.”</a:t>
            </a:r>
            <a:r>
              <a:rPr lang="en-US" dirty="0"/>
              <a:t>  If you don’t find the signal, it could be because it isn’t there, or because there is too much noise.  Try limiting other variables</a:t>
            </a:r>
            <a:r>
              <a:rPr lang="en-US" dirty="0" smtClean="0"/>
              <a:t>.</a:t>
            </a:r>
          </a:p>
          <a:p>
            <a:r>
              <a:rPr lang="en-US" dirty="0" smtClean="0"/>
              <a:t>With the data in this study, we cannot make claims about differences in birth weight…</a:t>
            </a:r>
            <a:endParaRPr lang="en-US" dirty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68238723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1148</TotalTime>
  <Words>523</Words>
  <Application>Microsoft Office PowerPoint</Application>
  <PresentationFormat>On-screen Show (4:3)</PresentationFormat>
  <Paragraphs>49</Paragraphs>
  <Slides>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9" baseType="lpstr">
      <vt:lpstr>Office Theme</vt:lpstr>
      <vt:lpstr>Day 21 – 1 and 2 sample proportions</vt:lpstr>
      <vt:lpstr>An example</vt:lpstr>
      <vt:lpstr>Your turn – 5 minutes</vt:lpstr>
      <vt:lpstr>Do smoking mothers give birth to a higher proportion of low-weight babies?</vt:lpstr>
      <vt:lpstr>Do smoking mothers give birth to a higher proportion of low-weight babies?</vt:lpstr>
      <vt:lpstr>Do smoking mothers give birth to a higher proportion of low-weight babies?</vt:lpstr>
      <vt:lpstr>Do smoking mothers give birth to a higher proportion of low-weight babies?</vt:lpstr>
      <vt:lpstr>Surprised by the results?</vt:lpstr>
    </vt:vector>
  </TitlesOfParts>
  <Company>Carroll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Day 21 – 1 and 2 sample proportions</dc:title>
  <dc:creator>Fasteen, Jodi</dc:creator>
  <cp:lastModifiedBy>Cline, Kelly</cp:lastModifiedBy>
  <cp:revision>11</cp:revision>
  <dcterms:created xsi:type="dcterms:W3CDTF">2017-03-09T23:26:55Z</dcterms:created>
  <dcterms:modified xsi:type="dcterms:W3CDTF">2017-05-23T20:23:44Z</dcterms:modified>
</cp:coreProperties>
</file>